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2"/>
  </p:notesMasterIdLst>
  <p:handoutMasterIdLst>
    <p:handoutMasterId r:id="rId23"/>
  </p:handoutMasterIdLst>
  <p:sldIdLst>
    <p:sldId id="269" r:id="rId5"/>
    <p:sldId id="294" r:id="rId6"/>
    <p:sldId id="295" r:id="rId7"/>
    <p:sldId id="277" r:id="rId8"/>
    <p:sldId id="271" r:id="rId9"/>
    <p:sldId id="286" r:id="rId10"/>
    <p:sldId id="270" r:id="rId11"/>
    <p:sldId id="290" r:id="rId12"/>
    <p:sldId id="268" r:id="rId13"/>
    <p:sldId id="302" r:id="rId14"/>
    <p:sldId id="296" r:id="rId15"/>
    <p:sldId id="297" r:id="rId16"/>
    <p:sldId id="299" r:id="rId17"/>
    <p:sldId id="298" r:id="rId18"/>
    <p:sldId id="300" r:id="rId19"/>
    <p:sldId id="301" r:id="rId20"/>
    <p:sldId id="282"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p:cViewPr varScale="1">
        <p:scale>
          <a:sx n="82" d="100"/>
          <a:sy n="82" d="100"/>
        </p:scale>
        <p:origin x="894" y="84"/>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27/06/2023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27/06/2023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27/06/2023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27/06/2023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27/06/2023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27/06/2023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tmp"/></Relationships>
</file>

<file path=ppt/slides/_rels/slide1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4.tmp"/></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4716" y="235496"/>
            <a:ext cx="7132498" cy="914400"/>
          </a:xfrm>
        </p:spPr>
        <p:txBody>
          <a:bodyPr/>
          <a:lstStyle/>
          <a:p>
            <a:r>
              <a:rPr lang="en-US" sz="5100" dirty="0"/>
              <a:t>3.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4485022" y="976884"/>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Centroide de los datos</a:t>
            </a:r>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288" y="1412776"/>
            <a:ext cx="3471081" cy="4915174"/>
          </a:xfrm>
          <a:prstGeom prst="rect">
            <a:avLst/>
          </a:prstGeom>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379583" y="1019950"/>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pic>
        <p:nvPicPr>
          <p:cNvPr id="13" name="Imagen 12">
            <a:extLst>
              <a:ext uri="{FF2B5EF4-FFF2-40B4-BE49-F238E27FC236}">
                <a16:creationId xmlns:a16="http://schemas.microsoft.com/office/drawing/2014/main" id="{9353848B-4F6B-71E3-9816-D88FDF6C8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871" y="1412776"/>
            <a:ext cx="3522245" cy="4915173"/>
          </a:xfrm>
          <a:prstGeom prst="rect">
            <a:avLst/>
          </a:prstGeom>
        </p:spPr>
      </p:pic>
      <p:graphicFrame>
        <p:nvGraphicFramePr>
          <p:cNvPr id="14" name="Tabla 14">
            <a:extLst>
              <a:ext uri="{FF2B5EF4-FFF2-40B4-BE49-F238E27FC236}">
                <a16:creationId xmlns:a16="http://schemas.microsoft.com/office/drawing/2014/main" id="{47FF1DC2-B223-D37C-986F-7AFAF9493440}"/>
              </a:ext>
            </a:extLst>
          </p:cNvPr>
          <p:cNvGraphicFramePr>
            <a:graphicFrameLocks noGrp="1"/>
          </p:cNvGraphicFramePr>
          <p:nvPr>
            <p:extLst>
              <p:ext uri="{D42A27DB-BD31-4B8C-83A1-F6EECF244321}">
                <p14:modId xmlns:p14="http://schemas.microsoft.com/office/powerpoint/2010/main" val="2290747893"/>
              </p:ext>
            </p:extLst>
          </p:nvPr>
        </p:nvGraphicFramePr>
        <p:xfrm>
          <a:off x="7927869" y="2501900"/>
          <a:ext cx="3937698" cy="1483360"/>
        </p:xfrm>
        <a:graphic>
          <a:graphicData uri="http://schemas.openxmlformats.org/drawingml/2006/table">
            <a:tbl>
              <a:tblPr firstRow="1" bandRow="1">
                <a:tableStyleId>{5C22544A-7EE6-4342-B048-85BDC9FD1C3A}</a:tableStyleId>
              </a:tblPr>
              <a:tblGrid>
                <a:gridCol w="1968849">
                  <a:extLst>
                    <a:ext uri="{9D8B030D-6E8A-4147-A177-3AD203B41FA5}">
                      <a16:colId xmlns:a16="http://schemas.microsoft.com/office/drawing/2014/main" val="3774248229"/>
                    </a:ext>
                  </a:extLst>
                </a:gridCol>
                <a:gridCol w="1968849">
                  <a:extLst>
                    <a:ext uri="{9D8B030D-6E8A-4147-A177-3AD203B41FA5}">
                      <a16:colId xmlns:a16="http://schemas.microsoft.com/office/drawing/2014/main" val="2671335246"/>
                    </a:ext>
                  </a:extLst>
                </a:gridCol>
              </a:tblGrid>
              <a:tr h="370840">
                <a:tc>
                  <a:txBody>
                    <a:bodyPr/>
                    <a:lstStyle/>
                    <a:p>
                      <a:r>
                        <a:rPr lang="es-CO" dirty="0"/>
                        <a:t>VARIABLE</a:t>
                      </a:r>
                    </a:p>
                  </a:txBody>
                  <a:tcPr/>
                </a:tc>
                <a:tc>
                  <a:txBody>
                    <a:bodyPr/>
                    <a:lstStyle/>
                    <a:p>
                      <a:r>
                        <a:rPr lang="es-CO" dirty="0"/>
                        <a:t>VALOR</a:t>
                      </a:r>
                    </a:p>
                  </a:txBody>
                  <a:tcPr/>
                </a:tc>
                <a:extLst>
                  <a:ext uri="{0D108BD9-81ED-4DB2-BD59-A6C34878D82A}">
                    <a16:rowId xmlns:a16="http://schemas.microsoft.com/office/drawing/2014/main" val="1562218738"/>
                  </a:ext>
                </a:extLst>
              </a:tr>
              <a:tr h="370840">
                <a:tc>
                  <a:txBody>
                    <a:bodyPr/>
                    <a:lstStyle/>
                    <a:p>
                      <a:r>
                        <a:rPr lang="es-CO" dirty="0"/>
                        <a:t>Standard </a:t>
                      </a:r>
                      <a:r>
                        <a:rPr lang="es-CO" dirty="0" err="1"/>
                        <a:t>distance</a:t>
                      </a:r>
                      <a:endParaRPr lang="es-CO" dirty="0"/>
                    </a:p>
                  </a:txBody>
                  <a:tcPr/>
                </a:tc>
                <a:tc>
                  <a:txBody>
                    <a:bodyPr/>
                    <a:lstStyle/>
                    <a:p>
                      <a:r>
                        <a:rPr lang="es-CO" dirty="0"/>
                        <a:t>117992,76 m</a:t>
                      </a:r>
                    </a:p>
                  </a:txBody>
                  <a:tcPr/>
                </a:tc>
                <a:extLst>
                  <a:ext uri="{0D108BD9-81ED-4DB2-BD59-A6C34878D82A}">
                    <a16:rowId xmlns:a16="http://schemas.microsoft.com/office/drawing/2014/main" val="2621674139"/>
                  </a:ext>
                </a:extLst>
              </a:tr>
              <a:tr h="370840">
                <a:tc>
                  <a:txBody>
                    <a:bodyPr/>
                    <a:lstStyle/>
                    <a:p>
                      <a:r>
                        <a:rPr lang="es-CO" dirty="0" err="1"/>
                        <a:t>Major</a:t>
                      </a:r>
                      <a:r>
                        <a:rPr lang="es-CO" dirty="0"/>
                        <a:t> axis</a:t>
                      </a:r>
                    </a:p>
                  </a:txBody>
                  <a:tcPr/>
                </a:tc>
                <a:tc>
                  <a:txBody>
                    <a:bodyPr/>
                    <a:lstStyle/>
                    <a:p>
                      <a:r>
                        <a:rPr lang="es-CO" dirty="0"/>
                        <a:t>30034,071m</a:t>
                      </a:r>
                    </a:p>
                  </a:txBody>
                  <a:tcPr/>
                </a:tc>
                <a:extLst>
                  <a:ext uri="{0D108BD9-81ED-4DB2-BD59-A6C34878D82A}">
                    <a16:rowId xmlns:a16="http://schemas.microsoft.com/office/drawing/2014/main" val="2017043096"/>
                  </a:ext>
                </a:extLst>
              </a:tr>
              <a:tr h="370840">
                <a:tc>
                  <a:txBody>
                    <a:bodyPr/>
                    <a:lstStyle/>
                    <a:p>
                      <a:r>
                        <a:rPr lang="es-CO" dirty="0" err="1"/>
                        <a:t>Minor</a:t>
                      </a:r>
                      <a:r>
                        <a:rPr lang="es-CO" dirty="0"/>
                        <a:t> axis</a:t>
                      </a:r>
                    </a:p>
                  </a:txBody>
                  <a:tcPr/>
                </a:tc>
                <a:tc>
                  <a:txBody>
                    <a:bodyPr/>
                    <a:lstStyle/>
                    <a:p>
                      <a:r>
                        <a:rPr lang="es-CO" dirty="0"/>
                        <a:t>106161,055</a:t>
                      </a:r>
                    </a:p>
                  </a:txBody>
                  <a:tcPr/>
                </a:tc>
                <a:extLst>
                  <a:ext uri="{0D108BD9-81ED-4DB2-BD59-A6C34878D82A}">
                    <a16:rowId xmlns:a16="http://schemas.microsoft.com/office/drawing/2014/main" val="1884746265"/>
                  </a:ext>
                </a:extLst>
              </a:tr>
            </a:tbl>
          </a:graphicData>
        </a:graphic>
      </p:graphicFrame>
    </p:spTree>
    <p:extLst>
      <p:ext uri="{BB962C8B-B14F-4D97-AF65-F5344CB8AC3E}">
        <p14:creationId xmlns:p14="http://schemas.microsoft.com/office/powerpoint/2010/main" val="410677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915" y="1736522"/>
            <a:ext cx="7132498" cy="914400"/>
          </a:xfrm>
        </p:spPr>
        <p:txBody>
          <a:bodyPr/>
          <a:lstStyle/>
          <a:p>
            <a:r>
              <a:rPr lang="en-US" sz="5100" dirty="0"/>
              <a:t>3. POZOS</a:t>
            </a:r>
          </a:p>
        </p:txBody>
      </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1236" y="841990"/>
            <a:ext cx="4192719" cy="5174020"/>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3764081" y="379384"/>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5917440" y="1561278"/>
            <a:ext cx="353944" cy="1264888"/>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5C3E4478-EF75-9776-7CF2-FF46F4508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137" y="841990"/>
            <a:ext cx="3715887" cy="5174020"/>
          </a:xfrm>
          <a:prstGeom prst="rect">
            <a:avLst/>
          </a:prstGeom>
        </p:spPr>
      </p:pic>
      <p:sp>
        <p:nvSpPr>
          <p:cNvPr id="7" name="Marcador de texto 2">
            <a:extLst>
              <a:ext uri="{FF2B5EF4-FFF2-40B4-BE49-F238E27FC236}">
                <a16:creationId xmlns:a16="http://schemas.microsoft.com/office/drawing/2014/main" id="{AA3D3284-5B49-7DD7-FFD4-5E5384623BA9}"/>
              </a:ext>
            </a:extLst>
          </p:cNvPr>
          <p:cNvSpPr txBox="1">
            <a:spLocks/>
          </p:cNvSpPr>
          <p:nvPr/>
        </p:nvSpPr>
        <p:spPr>
          <a:xfrm>
            <a:off x="8049566" y="35871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Agrupación de datos_ Pozos</a:t>
            </a:r>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rotWithShape="1">
          <a:blip r:embed="rId3">
            <a:extLst>
              <a:ext uri="{28A0092B-C50C-407E-A947-70E740481C1C}">
                <a14:useLocalDpi xmlns:a14="http://schemas.microsoft.com/office/drawing/2010/main" val="0"/>
              </a:ext>
            </a:extLst>
          </a:blip>
          <a:srcRect r="-828"/>
          <a:stretch/>
        </p:blipFill>
        <p:spPr>
          <a:xfrm>
            <a:off x="843310" y="1464289"/>
            <a:ext cx="5179094" cy="2146756"/>
          </a:xfrm>
          <a:prstGeom prst="rect">
            <a:avLst/>
          </a:prstGeom>
          <a:ln>
            <a:no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1853"/>
          <a:stretch/>
        </p:blipFill>
        <p:spPr>
          <a:xfrm>
            <a:off x="836390" y="3956644"/>
            <a:ext cx="5258021" cy="2067350"/>
          </a:xfrm>
          <a:prstGeom prst="rect">
            <a:avLst/>
          </a:prstGeom>
          <a:ln>
            <a:no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88640"/>
            <a:ext cx="7132498" cy="914400"/>
          </a:xfrm>
        </p:spPr>
        <p:txBody>
          <a:bodyPr/>
          <a:lstStyle/>
          <a:p>
            <a:r>
              <a:rPr lang="en-US" sz="5100" dirty="0"/>
              <a:t>5. ALGEBRA DE MAPAS</a:t>
            </a:r>
          </a:p>
        </p:txBody>
      </p:sp>
      <p:pic>
        <p:nvPicPr>
          <p:cNvPr id="6" name="Imagen 5">
            <a:extLst>
              <a:ext uri="{FF2B5EF4-FFF2-40B4-BE49-F238E27FC236}">
                <a16:creationId xmlns:a16="http://schemas.microsoft.com/office/drawing/2014/main" id="{4AF9EE4E-AB1B-F39E-3009-0D5022B05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773" y="1196752"/>
            <a:ext cx="3415748" cy="4836822"/>
          </a:xfrm>
          <a:prstGeom prst="rect">
            <a:avLst/>
          </a:prstGeom>
        </p:spPr>
      </p:pic>
      <p:pic>
        <p:nvPicPr>
          <p:cNvPr id="13" name="Imagen 12">
            <a:extLst>
              <a:ext uri="{FF2B5EF4-FFF2-40B4-BE49-F238E27FC236}">
                <a16:creationId xmlns:a16="http://schemas.microsoft.com/office/drawing/2014/main" id="{67E997DD-AC4B-0D2D-5F2D-91F673F0D8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731" y="1196752"/>
            <a:ext cx="3573362" cy="4836820"/>
          </a:xfrm>
          <a:prstGeom prst="rect">
            <a:avLst/>
          </a:prstGeom>
        </p:spPr>
      </p:pic>
      <p:pic>
        <p:nvPicPr>
          <p:cNvPr id="18" name="Imagen 17">
            <a:extLst>
              <a:ext uri="{FF2B5EF4-FFF2-40B4-BE49-F238E27FC236}">
                <a16:creationId xmlns:a16="http://schemas.microsoft.com/office/drawing/2014/main" id="{5B193E9D-8C4C-A535-10D8-4EBA7E072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676" y="1196750"/>
            <a:ext cx="3415748" cy="4836821"/>
          </a:xfrm>
          <a:prstGeom prst="rect">
            <a:avLst/>
          </a:prstGeom>
        </p:spPr>
      </p:pic>
      <p:sp>
        <p:nvSpPr>
          <p:cNvPr id="19" name="CuadroTexto 18">
            <a:extLst>
              <a:ext uri="{FF2B5EF4-FFF2-40B4-BE49-F238E27FC236}">
                <a16:creationId xmlns:a16="http://schemas.microsoft.com/office/drawing/2014/main" id="{8A53AD1A-91F0-D3FA-1484-C39207CED6C0}"/>
              </a:ext>
            </a:extLst>
          </p:cNvPr>
          <p:cNvSpPr txBox="1"/>
          <p:nvPr/>
        </p:nvSpPr>
        <p:spPr>
          <a:xfrm>
            <a:off x="3790156" y="3402794"/>
            <a:ext cx="72202" cy="701731"/>
          </a:xfrm>
          <a:prstGeom prst="rect">
            <a:avLst/>
          </a:prstGeom>
          <a:noFill/>
        </p:spPr>
        <p:txBody>
          <a:bodyPr wrap="square" rtlCol="0">
            <a:spAutoFit/>
          </a:bodyPr>
          <a:lstStyle/>
          <a:p>
            <a:pPr>
              <a:lnSpc>
                <a:spcPct val="90000"/>
              </a:lnSpc>
            </a:pPr>
            <a:r>
              <a:rPr lang="es-CO" sz="4400" dirty="0"/>
              <a:t>+</a:t>
            </a:r>
          </a:p>
        </p:txBody>
      </p:sp>
      <p:sp>
        <p:nvSpPr>
          <p:cNvPr id="20" name="CuadroTexto 19">
            <a:extLst>
              <a:ext uri="{FF2B5EF4-FFF2-40B4-BE49-F238E27FC236}">
                <a16:creationId xmlns:a16="http://schemas.microsoft.com/office/drawing/2014/main" id="{22D447B3-EC13-E346-681F-2B964B1D3038}"/>
              </a:ext>
            </a:extLst>
          </p:cNvPr>
          <p:cNvSpPr txBox="1"/>
          <p:nvPr/>
        </p:nvSpPr>
        <p:spPr>
          <a:xfrm>
            <a:off x="7966426" y="3429000"/>
            <a:ext cx="72202" cy="701731"/>
          </a:xfrm>
          <a:prstGeom prst="rect">
            <a:avLst/>
          </a:prstGeom>
          <a:noFill/>
        </p:spPr>
        <p:txBody>
          <a:bodyPr wrap="square" rtlCol="0">
            <a:spAutoFit/>
          </a:bodyPr>
          <a:lstStyle/>
          <a:p>
            <a:pPr>
              <a:lnSpc>
                <a:spcPct val="90000"/>
              </a:lnSpc>
            </a:pPr>
            <a:r>
              <a:rPr lang="es-CO" sz="4400" dirty="0"/>
              <a:t>+</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78588" y="2132856"/>
            <a:ext cx="3888432" cy="914400"/>
          </a:xfrm>
        </p:spPr>
        <p:txBody>
          <a:bodyPr/>
          <a:lstStyle/>
          <a:p>
            <a:pPr algn="ctr"/>
            <a:r>
              <a:rPr lang="en-US" sz="5100" dirty="0"/>
              <a:t>5. ALGEBRA DE MAPAS</a:t>
            </a:r>
          </a:p>
        </p:txBody>
      </p:sp>
      <p:pic>
        <p:nvPicPr>
          <p:cNvPr id="4" name="Imagen 3">
            <a:extLst>
              <a:ext uri="{FF2B5EF4-FFF2-40B4-BE49-F238E27FC236}">
                <a16:creationId xmlns:a16="http://schemas.microsoft.com/office/drawing/2014/main" id="{87B9E324-53B5-8AE9-5B3D-1B925E3F4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892" y="260648"/>
            <a:ext cx="4957747" cy="6048672"/>
          </a:xfrm>
          <a:prstGeom prst="rect">
            <a:avLst/>
          </a:prstGeom>
        </p:spPr>
      </p:pic>
    </p:spTree>
    <p:extLst>
      <p:ext uri="{BB962C8B-B14F-4D97-AF65-F5344CB8AC3E}">
        <p14:creationId xmlns:p14="http://schemas.microsoft.com/office/powerpoint/2010/main" val="23054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64856" y="764704"/>
            <a:ext cx="4032448" cy="914400"/>
          </a:xfrm>
        </p:spPr>
        <p:txBody>
          <a:bodyPr/>
          <a:lstStyle/>
          <a:p>
            <a:r>
              <a:rPr lang="en-US" sz="5100" dirty="0"/>
              <a:t>6. ANALISIS RASTER</a:t>
            </a:r>
          </a:p>
        </p:txBody>
      </p:sp>
      <p:pic>
        <p:nvPicPr>
          <p:cNvPr id="4" name="Imagen 3">
            <a:extLst>
              <a:ext uri="{FF2B5EF4-FFF2-40B4-BE49-F238E27FC236}">
                <a16:creationId xmlns:a16="http://schemas.microsoft.com/office/drawing/2014/main" id="{B0804134-FF32-C03A-8EB5-30B3AE7005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90" t="16084" r="10786" b="10101"/>
          <a:stretch/>
        </p:blipFill>
        <p:spPr>
          <a:xfrm>
            <a:off x="491521" y="548680"/>
            <a:ext cx="6745878" cy="5328592"/>
          </a:xfrm>
          <a:prstGeom prst="rect">
            <a:avLst/>
          </a:prstGeom>
        </p:spPr>
      </p:pic>
      <p:pic>
        <p:nvPicPr>
          <p:cNvPr id="7" name="Imagen 6">
            <a:extLst>
              <a:ext uri="{FF2B5EF4-FFF2-40B4-BE49-F238E27FC236}">
                <a16:creationId xmlns:a16="http://schemas.microsoft.com/office/drawing/2014/main" id="{3A550E57-36AC-E14A-6E97-0FF4DC43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72" y="4509120"/>
            <a:ext cx="1944216" cy="1765250"/>
          </a:xfrm>
          <a:prstGeom prst="rect">
            <a:avLst/>
          </a:prstGeom>
          <a:ln w="38100">
            <a:solidFill>
              <a:schemeClr val="accent1">
                <a:lumMod val="50000"/>
              </a:schemeClr>
            </a:solidFill>
          </a:ln>
        </p:spPr>
      </p:pic>
      <p:pic>
        <p:nvPicPr>
          <p:cNvPr id="9" name="Imagen 8">
            <a:extLst>
              <a:ext uri="{FF2B5EF4-FFF2-40B4-BE49-F238E27FC236}">
                <a16:creationId xmlns:a16="http://schemas.microsoft.com/office/drawing/2014/main" id="{4EBD18EC-4E6F-846F-8C02-577D42FE7E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9878" y="1629961"/>
            <a:ext cx="3582404" cy="2762636"/>
          </a:xfrm>
          <a:prstGeom prst="rect">
            <a:avLst/>
          </a:prstGeom>
        </p:spPr>
      </p:pic>
    </p:spTree>
    <p:extLst>
      <p:ext uri="{BB962C8B-B14F-4D97-AF65-F5344CB8AC3E}">
        <p14:creationId xmlns:p14="http://schemas.microsoft.com/office/powerpoint/2010/main" val="21986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725501184"/>
              </p:ext>
            </p:extLst>
          </p:nvPr>
        </p:nvGraphicFramePr>
        <p:xfrm>
          <a:off x="489856" y="1454220"/>
          <a:ext cx="10873208" cy="4052366"/>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890521" y="158677"/>
            <a:ext cx="4098312"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err="1">
                <a:solidFill>
                  <a:schemeClr val="bg1">
                    <a:lumMod val="95000"/>
                  </a:schemeClr>
                </a:solidFill>
              </a:rPr>
              <a:t>Emisiones</a:t>
            </a:r>
            <a:r>
              <a:rPr lang="en-US" sz="1800" b="1" dirty="0">
                <a:solidFill>
                  <a:schemeClr val="bg1">
                    <a:lumMod val="95000"/>
                  </a:schemeClr>
                </a:solidFill>
              </a:rPr>
              <a:t> </a:t>
            </a:r>
            <a:r>
              <a:rPr lang="en-US" sz="1800" b="1" dirty="0" err="1">
                <a:solidFill>
                  <a:schemeClr val="bg1">
                    <a:lumMod val="95000"/>
                  </a:schemeClr>
                </a:solidFill>
              </a:rPr>
              <a:t>por</a:t>
            </a:r>
            <a:r>
              <a:rPr lang="en-US" sz="1800" b="1" dirty="0">
                <a:solidFill>
                  <a:schemeClr val="bg1">
                    <a:lumMod val="95000"/>
                  </a:schemeClr>
                </a:solidFill>
              </a:rPr>
              <a:t> </a:t>
            </a:r>
            <a:r>
              <a:rPr lang="en-US" sz="1800" b="1" dirty="0" err="1">
                <a:solidFill>
                  <a:schemeClr val="bg1">
                    <a:lumMod val="95000"/>
                  </a:schemeClr>
                </a:solidFill>
              </a:rPr>
              <a:t>departamento</a:t>
            </a:r>
            <a:r>
              <a:rPr lang="en-US" sz="1800" b="1" dirty="0">
                <a:solidFill>
                  <a:schemeClr val="bg1">
                    <a:lumMod val="95000"/>
                  </a:schemeClr>
                </a:solidFill>
              </a:rPr>
              <a:t> </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pic>
        <p:nvPicPr>
          <p:cNvPr id="18" name="Imagen 17">
            <a:extLst>
              <a:ext uri="{FF2B5EF4-FFF2-40B4-BE49-F238E27FC236}">
                <a16:creationId xmlns:a16="http://schemas.microsoft.com/office/drawing/2014/main" id="{7281C211-E55A-BA69-1E05-5CB16B652A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4730" y="561011"/>
            <a:ext cx="3434196" cy="4862944"/>
          </a:xfrm>
          <a:prstGeom prst="rect">
            <a:avLst/>
          </a:prstGeom>
        </p:spPr>
      </p:pic>
      <p:sp>
        <p:nvSpPr>
          <p:cNvPr id="19" name="CuadroTexto 18">
            <a:extLst>
              <a:ext uri="{FF2B5EF4-FFF2-40B4-BE49-F238E27FC236}">
                <a16:creationId xmlns:a16="http://schemas.microsoft.com/office/drawing/2014/main" id="{A80E29B6-C1A0-D66A-8004-7EC0BD78CE69}"/>
              </a:ext>
            </a:extLst>
          </p:cNvPr>
          <p:cNvSpPr txBox="1"/>
          <p:nvPr/>
        </p:nvSpPr>
        <p:spPr>
          <a:xfrm>
            <a:off x="7890521" y="5468498"/>
            <a:ext cx="3304973" cy="715581"/>
          </a:xfrm>
          <a:prstGeom prst="rect">
            <a:avLst/>
          </a:prstGeom>
          <a:noFill/>
        </p:spPr>
        <p:txBody>
          <a:bodyPr wrap="square" rtlCol="0">
            <a:spAutoFit/>
          </a:bodyPr>
          <a:lstStyle/>
          <a:p>
            <a:pPr>
              <a:lnSpc>
                <a:spcPct val="90000"/>
              </a:lnSpc>
            </a:pPr>
            <a:r>
              <a:rPr lang="es-CO" sz="1500" dirty="0"/>
              <a:t>Industria manufacturera</a:t>
            </a:r>
          </a:p>
          <a:p>
            <a:pPr>
              <a:lnSpc>
                <a:spcPct val="90000"/>
              </a:lnSpc>
            </a:pPr>
            <a:r>
              <a:rPr lang="es-CO" sz="1500" dirty="0"/>
              <a:t>Industria </a:t>
            </a:r>
            <a:r>
              <a:rPr lang="es-CO" sz="1500" dirty="0" err="1"/>
              <a:t>Oil</a:t>
            </a:r>
            <a:r>
              <a:rPr lang="es-CO" sz="1500" dirty="0"/>
              <a:t> and Gas</a:t>
            </a:r>
          </a:p>
          <a:p>
            <a:pPr>
              <a:lnSpc>
                <a:spcPct val="90000"/>
              </a:lnSpc>
            </a:pPr>
            <a:r>
              <a:rPr lang="es-CO" sz="1500" dirty="0"/>
              <a:t>Minas y canteras</a:t>
            </a:r>
          </a:p>
        </p:txBody>
      </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19323</TotalTime>
  <Words>1391</Words>
  <Application>Microsoft Office PowerPoint</Application>
  <PresentationFormat>Personalizado</PresentationFormat>
  <Paragraphs>156</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3. POZOS</vt:lpstr>
      <vt:lpstr>4. Lineas sismicas 2D</vt:lpstr>
      <vt:lpstr>4. Lineas sismicas 2D</vt:lpstr>
      <vt:lpstr>5. ALGEBRA DE MAPAS</vt:lpstr>
      <vt:lpstr>5. ALGEBRA DE MAPAS</vt:lpstr>
      <vt:lpstr>6. ANALISIS RASTER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40</cp:revision>
  <dcterms:created xsi:type="dcterms:W3CDTF">2023-03-09T00:59:55Z</dcterms:created>
  <dcterms:modified xsi:type="dcterms:W3CDTF">2023-06-29T15:44:42Z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